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64" r:id="rId9"/>
    <p:sldId id="265" r:id="rId10"/>
    <p:sldId id="269" r:id="rId11"/>
    <p:sldId id="267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78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117126F-4BD9-4955-B07F-87A58CF66393}" type="datetimeFigureOut">
              <a:rPr lang="ru-RU" smtClean="0"/>
              <a:pPr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117760D-7658-4C45-B58B-75E7B0C108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8215370" cy="4786345"/>
          </a:xfrm>
        </p:spPr>
        <p:txBody>
          <a:bodyPr>
            <a:normAutofit/>
          </a:bodyPr>
          <a:lstStyle/>
          <a:p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ОЛОВЯННИНСКОМУ</a:t>
            </a:r>
            <a:b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РАЙОНУ –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9600" b="1" dirty="0" smtClean="0">
                <a:solidFill>
                  <a:srgbClr val="FF0000"/>
                </a:solidFill>
              </a:rPr>
              <a:t>95 лет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5214950"/>
            <a:ext cx="5143536" cy="92869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Школьная библиотека МБОУ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Ясногорская СОШ 2021 год.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наших дней.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Этыкинский</a:t>
            </a:r>
            <a:r>
              <a:rPr lang="ru-RU" dirty="0" smtClean="0"/>
              <a:t> горно-обогатительный комбинат в </a:t>
            </a:r>
            <a:r>
              <a:rPr lang="ru-RU" dirty="0" err="1" smtClean="0"/>
              <a:t>Золотореченске</a:t>
            </a:r>
            <a:r>
              <a:rPr lang="ru-RU" dirty="0" smtClean="0"/>
              <a:t> произвел 400 тыс. руды в 2001 г. С 2012 г. его обогатительная фабрика возобновила работу, но прежних темпов ещё не набрала. Градообразующее предприятие </a:t>
            </a:r>
            <a:r>
              <a:rPr lang="ru-RU" dirty="0" err="1" smtClean="0"/>
              <a:t>Харанорская</a:t>
            </a:r>
            <a:r>
              <a:rPr lang="ru-RU" dirty="0" smtClean="0"/>
              <a:t> ГРЭС, строительство началось с 1977 г., первый блок был запущен в 1995 г. второй в 2002 г., третий в 2012 г. вырабатывает более 1000 МВт электроэнергии. С 2007 года не работает известковый завод, его вращающаяся печь была запущена в 1973 г. и в 1981 г. он производил на напольных печах 34 918 тонн, а вращающаяся печь давала 25 тыс. тонн извести. Старейшее предприятие Оловянной, которое работало со времени ее возникновения – мясокомбинат закрылся в 2003 году. Ещё раньше прекратило свою работу хлебоприемное предприятие. К 1995 году распалось </a:t>
            </a:r>
            <a:r>
              <a:rPr lang="ru-RU" dirty="0" err="1" smtClean="0"/>
              <a:t>райпо</a:t>
            </a:r>
            <a:r>
              <a:rPr lang="ru-RU" dirty="0" smtClean="0"/>
              <a:t>, был ликвидирован маслозавод. Забайкальский завод подъемно-транспортного оборудования, став акционерным обществом, потерял свою былую славу. В 90-ые годы распались совхозы и колхозы, но зато оживился мелкий и средний бизнес в сфере торговли и бытовых услуг. С июля 2011 г. около с. </a:t>
            </a:r>
            <a:r>
              <a:rPr lang="ru-RU" dirty="0" err="1" smtClean="0"/>
              <a:t>Ононск</a:t>
            </a:r>
            <a:r>
              <a:rPr lang="ru-RU" dirty="0" smtClean="0"/>
              <a:t> введен в эксплуатацию автомобильный мост с хорошим шоссе до Ясногорска. 8 июля 2011 г. в Оловянной открыт в эксплуатацию электрифицированный участок железной дороги от </a:t>
            </a:r>
            <a:r>
              <a:rPr lang="ru-RU" dirty="0" err="1" smtClean="0"/>
              <a:t>Карымской</a:t>
            </a:r>
            <a:r>
              <a:rPr lang="ru-RU" dirty="0" smtClean="0"/>
              <a:t> до Оловянной, а двумя годами ранее через </a:t>
            </a:r>
            <a:r>
              <a:rPr lang="ru-RU" dirty="0" err="1" smtClean="0"/>
              <a:t>Онон</a:t>
            </a:r>
            <a:r>
              <a:rPr lang="ru-RU" dirty="0" smtClean="0"/>
              <a:t> были построены два железнодорожных моста. Старый железнодорожный мост постройки 1900 г., трижды взорванный в гражданскую войну красными и белыми и восстановленный  в 1926 году, был разобран.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Современность.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Из железнодорожных организаций только служба ПЧ переведена в Могойтуй. В районе продолжают работать лесхоз и в теплое время года асфальтово-битумное предприятие. С 1937 г. в районе стала издаваться газета «По Ленинскому пути» до 1962 года, а с 1963 года газета «Ленинский путь», работают 32школы, 26 библиотек, 27 клубов, 2 музея. С 1900 года, когда экономика в стране стала рыночной, появились самостоятельные организации: служба занятости, налоговая инспекция, пенсионный фонд. В декабре 2012 года налоговая служба переведена в </a:t>
            </a:r>
            <a:r>
              <a:rPr lang="ru-RU" dirty="0" err="1" smtClean="0"/>
              <a:t>Агинск</a:t>
            </a:r>
            <a:r>
              <a:rPr lang="ru-RU" dirty="0" smtClean="0"/>
              <a:t>. Старейший государственный банк, расположенный по ул. Московская в здании, построенном ещё в 1911 г. </a:t>
            </a:r>
            <a:r>
              <a:rPr lang="ru-RU" dirty="0" err="1" smtClean="0"/>
              <a:t>путейным</a:t>
            </a:r>
            <a:r>
              <a:rPr lang="ru-RU" dirty="0" smtClean="0"/>
              <a:t> мастером Василием Ефремовичем </a:t>
            </a:r>
            <a:r>
              <a:rPr lang="ru-RU" dirty="0" err="1" smtClean="0"/>
              <a:t>Ичаловым</a:t>
            </a:r>
            <a:r>
              <a:rPr lang="ru-RU" dirty="0" smtClean="0"/>
              <a:t> и существующий с 1930 г. (с 90-ых годов назывался РКЦ) в декабре 2012 г. закрыт. До 1996 года по существу районом руководили ещё коммунисты. </a:t>
            </a:r>
            <a:r>
              <a:rPr lang="ru-RU" dirty="0" err="1" smtClean="0"/>
              <a:t>Оловяннинская</a:t>
            </a:r>
            <a:r>
              <a:rPr lang="ru-RU" dirty="0" smtClean="0"/>
              <a:t> районная Дума начала свою работу с 29.10.1996 г. Устав – основной закон </a:t>
            </a:r>
            <a:r>
              <a:rPr lang="ru-RU" dirty="0" err="1" smtClean="0"/>
              <a:t>Оловяннинского</a:t>
            </a:r>
            <a:r>
              <a:rPr lang="ru-RU" dirty="0" smtClean="0"/>
              <a:t> района был принят думой 19.03.1997 г. Главами муниципального образования «</a:t>
            </a:r>
            <a:r>
              <a:rPr lang="ru-RU" dirty="0" err="1" smtClean="0"/>
              <a:t>Оловяннинский</a:t>
            </a:r>
            <a:r>
              <a:rPr lang="ru-RU" dirty="0" smtClean="0"/>
              <a:t> район» избирались: Литвинова Татьяна Александровна, Марченко Александр Андреевич, Петров Александр Николаевич, Меркулов Владимир Геннадьевич, </a:t>
            </a:r>
            <a:r>
              <a:rPr lang="ru-RU" dirty="0" err="1" smtClean="0"/>
              <a:t>Дугарон</a:t>
            </a:r>
            <a:r>
              <a:rPr lang="ru-RU" dirty="0" smtClean="0"/>
              <a:t> Виктор </a:t>
            </a:r>
            <a:r>
              <a:rPr lang="ru-RU" dirty="0" err="1" smtClean="0"/>
              <a:t>Ванданович</a:t>
            </a:r>
            <a:r>
              <a:rPr lang="ru-RU" dirty="0" smtClean="0"/>
              <a:t>, Бекетова Нина Петровна, Бахтин Николай Николаевич. Главами Администрации района были: </a:t>
            </a:r>
            <a:r>
              <a:rPr lang="ru-RU" dirty="0" err="1" smtClean="0"/>
              <a:t>Михацкий</a:t>
            </a:r>
            <a:r>
              <a:rPr lang="ru-RU" dirty="0" smtClean="0"/>
              <a:t> Владимир Ильич, Орлов Владимир Ильич, </a:t>
            </a:r>
            <a:r>
              <a:rPr lang="ru-RU" dirty="0" err="1" smtClean="0"/>
              <a:t>Подгорбунский</a:t>
            </a:r>
            <a:r>
              <a:rPr lang="ru-RU" dirty="0" smtClean="0"/>
              <a:t> Николай Егорович, Ваулин Владимир Владимирович и в настоящее время руководителем Администрации района работает второй срок Антошкин Андрей Владимирович. </a:t>
            </a:r>
            <a:r>
              <a:rPr lang="ru-RU" dirty="0" err="1" smtClean="0"/>
              <a:t>Оловяннинский</a:t>
            </a:r>
            <a:r>
              <a:rPr lang="ru-RU" dirty="0" smtClean="0"/>
              <a:t> района богат полезными ископаемыми: известью, флюоритом, танталом, строительными песками, глинами, строительным камнем, поделочными камнями: халцедоном, яшмой, бериллом. По территории района протекает замечательная река </a:t>
            </a:r>
            <a:r>
              <a:rPr lang="ru-RU" dirty="0" err="1" smtClean="0"/>
              <a:t>Онон</a:t>
            </a:r>
            <a:r>
              <a:rPr lang="ru-RU" dirty="0" smtClean="0"/>
              <a:t>, исторически связанная с именем «</a:t>
            </a:r>
            <a:r>
              <a:rPr lang="ru-RU" dirty="0" err="1" smtClean="0"/>
              <a:t>Потрясателя</a:t>
            </a:r>
            <a:r>
              <a:rPr lang="ru-RU" dirty="0" smtClean="0"/>
              <a:t> Вселенной» Чингисханом,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СВ.НИКОЛАЯ ЧУДОТВОРЦА С В-ШАРАНАЙ</a:t>
            </a:r>
            <a:endParaRPr lang="ru-RU" dirty="0"/>
          </a:p>
        </p:txBody>
      </p:sp>
      <p:pic>
        <p:nvPicPr>
          <p:cNvPr id="1027" name="Picture 3" descr="C:\Users\Библиотека\Desktop\церков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Харанорская</a:t>
            </a:r>
            <a:r>
              <a:rPr lang="ru-RU" dirty="0" smtClean="0"/>
              <a:t> </a:t>
            </a:r>
            <a:r>
              <a:rPr lang="ru-RU" dirty="0" err="1" smtClean="0"/>
              <a:t>грэс</a:t>
            </a:r>
            <a:endParaRPr lang="ru-RU" dirty="0"/>
          </a:p>
        </p:txBody>
      </p:sp>
      <p:pic>
        <p:nvPicPr>
          <p:cNvPr id="2050" name="Picture 2" descr="C:\Users\Библиотека\Desktop\хгрэ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73581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ЦАРЕВИЧА ДМИТРИЯ УГЛИЧСКОГО П.ЯСНОГОРСК</a:t>
            </a:r>
            <a:endParaRPr lang="ru-RU" dirty="0"/>
          </a:p>
        </p:txBody>
      </p:sp>
      <p:pic>
        <p:nvPicPr>
          <p:cNvPr id="3074" name="Picture 2" descr="C:\Users\Библиотека\Desktop\хра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9725"/>
            <a:ext cx="7286676" cy="484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Церковь с. </a:t>
            </a:r>
            <a:r>
              <a:rPr lang="ru-RU" dirty="0" err="1" smtClean="0"/>
              <a:t>курунзулай</a:t>
            </a:r>
            <a:endParaRPr lang="ru-RU" dirty="0"/>
          </a:p>
        </p:txBody>
      </p:sp>
      <p:pic>
        <p:nvPicPr>
          <p:cNvPr id="4098" name="Picture 2" descr="C:\Users\Библиотека\Desktop\церковь курунзул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044"/>
            <a:ext cx="7239000" cy="482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ТАНКИСТАМ ВОВ </a:t>
            </a:r>
            <a:endParaRPr lang="ru-RU" dirty="0"/>
          </a:p>
        </p:txBody>
      </p:sp>
      <p:pic>
        <p:nvPicPr>
          <p:cNvPr id="5122" name="Picture 2" descr="C:\Users\Библиотека\Desktop\оловян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21552"/>
            <a:ext cx="7239000" cy="482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ШУНДУЯ</a:t>
            </a:r>
            <a:endParaRPr lang="ru-RU" dirty="0"/>
          </a:p>
        </p:txBody>
      </p:sp>
      <p:pic>
        <p:nvPicPr>
          <p:cNvPr id="3074" name="Picture 2" descr="C:\Users\Библиотека\Desktop\ШУНДУ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6929486" cy="4524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ЯСНОГОРСК</a:t>
            </a:r>
            <a:endParaRPr lang="ru-RU" dirty="0"/>
          </a:p>
        </p:txBody>
      </p:sp>
      <p:pic>
        <p:nvPicPr>
          <p:cNvPr id="5122" name="Picture 2" descr="C:\Users\Библиотека\Desktop\ЯС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7191404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ОЛОВЯ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38000"/>
            <a:ext cx="7500990" cy="598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ru-RU" sz="2200" dirty="0" smtClean="0">
                <a:latin typeface="Calibri Light" pitchFamily="34" charset="0"/>
              </a:rPr>
              <a:t>С 17 века начинается освоение Забайкалья (земли </a:t>
            </a:r>
            <a:r>
              <a:rPr lang="ru-RU" sz="2200" dirty="0" err="1" smtClean="0">
                <a:latin typeface="Calibri Light" pitchFamily="34" charset="0"/>
              </a:rPr>
              <a:t>Даурской</a:t>
            </a:r>
            <a:r>
              <a:rPr lang="ru-RU" sz="2200" dirty="0" smtClean="0">
                <a:latin typeface="Calibri Light" pitchFamily="34" charset="0"/>
              </a:rPr>
              <a:t> по названию </a:t>
            </a:r>
            <a:r>
              <a:rPr lang="ru-RU" sz="2200" dirty="0" err="1" smtClean="0">
                <a:latin typeface="Calibri Light" pitchFamily="34" charset="0"/>
              </a:rPr>
              <a:t>монголоязычных</a:t>
            </a:r>
            <a:r>
              <a:rPr lang="ru-RU" sz="2200" dirty="0" smtClean="0">
                <a:latin typeface="Calibri Light" pitchFamily="34" charset="0"/>
              </a:rPr>
              <a:t> племен </a:t>
            </a:r>
            <a:r>
              <a:rPr lang="ru-RU" sz="2200" dirty="0" err="1" smtClean="0">
                <a:latin typeface="Calibri Light" pitchFamily="34" charset="0"/>
              </a:rPr>
              <a:t>дауров</a:t>
            </a:r>
            <a:r>
              <a:rPr lang="ru-RU" sz="2200" dirty="0" smtClean="0">
                <a:latin typeface="Calibri Light" pitchFamily="34" charset="0"/>
              </a:rPr>
              <a:t>, живших в верховьях Амура, данников Китая) служилыми казаками и «охочими» людьми. На территории нашего нынешнего района первые поселения горнозаводских крестьян появились в начале 18 века, а казачий караул в районе </a:t>
            </a:r>
            <a:r>
              <a:rPr lang="ru-RU" sz="2200" dirty="0" err="1" smtClean="0">
                <a:latin typeface="Calibri Light" pitchFamily="34" charset="0"/>
              </a:rPr>
              <a:t>Шаранайских</a:t>
            </a:r>
            <a:r>
              <a:rPr lang="ru-RU" sz="2200" dirty="0" smtClean="0">
                <a:latin typeface="Calibri Light" pitchFamily="34" charset="0"/>
              </a:rPr>
              <a:t> деревень был устроен еще </a:t>
            </a:r>
            <a:r>
              <a:rPr lang="ru-RU" sz="2200" dirty="0" err="1" smtClean="0">
                <a:latin typeface="Calibri Light" pitchFamily="34" charset="0"/>
              </a:rPr>
              <a:t>раньше.Деревянная</a:t>
            </a:r>
            <a:r>
              <a:rPr lang="ru-RU" sz="2200" dirty="0" smtClean="0">
                <a:latin typeface="Calibri Light" pitchFamily="34" charset="0"/>
              </a:rPr>
              <a:t> церковь, восстановленная в 2010 году в районе Нижнего </a:t>
            </a:r>
            <a:r>
              <a:rPr lang="ru-RU" sz="2200" dirty="0" err="1" smtClean="0">
                <a:latin typeface="Calibri Light" pitchFamily="34" charset="0"/>
              </a:rPr>
              <a:t>Шараная</a:t>
            </a:r>
            <a:r>
              <a:rPr lang="ru-RU" sz="2200" dirty="0" smtClean="0">
                <a:latin typeface="Calibri Light" pitchFamily="34" charset="0"/>
              </a:rPr>
              <a:t>, имеет дату постройки 1725 </a:t>
            </a:r>
            <a:r>
              <a:rPr lang="ru-RU" sz="2200" dirty="0" err="1" smtClean="0">
                <a:latin typeface="Calibri Light" pitchFamily="34" charset="0"/>
              </a:rPr>
              <a:t>год.Это</a:t>
            </a:r>
            <a:r>
              <a:rPr lang="ru-RU" sz="2200" dirty="0" smtClean="0">
                <a:latin typeface="Calibri Light" pitchFamily="34" charset="0"/>
              </a:rPr>
              <a:t> значит что казаки появились здесь еще раньше. Самыми старыми поселениями нашего района были: </a:t>
            </a:r>
            <a:r>
              <a:rPr lang="ru-RU" sz="2200" dirty="0" err="1" smtClean="0">
                <a:latin typeface="Calibri Light" pitchFamily="34" charset="0"/>
              </a:rPr>
              <a:t>Караксар,Усть-Улятуй,Нижний</a:t>
            </a:r>
            <a:r>
              <a:rPr lang="ru-RU" sz="2200" dirty="0" smtClean="0">
                <a:latin typeface="Calibri Light" pitchFamily="34" charset="0"/>
              </a:rPr>
              <a:t>, Средний </a:t>
            </a:r>
            <a:r>
              <a:rPr lang="ru-RU" sz="2200" dirty="0" err="1" smtClean="0">
                <a:latin typeface="Calibri Light" pitchFamily="34" charset="0"/>
              </a:rPr>
              <a:t>Шаранай</a:t>
            </a:r>
            <a:r>
              <a:rPr lang="ru-RU" sz="2200" dirty="0" smtClean="0">
                <a:latin typeface="Calibri Light" pitchFamily="34" charset="0"/>
              </a:rPr>
              <a:t>, Верхний Шара </a:t>
            </a:r>
            <a:r>
              <a:rPr lang="ru-RU" sz="2200" dirty="0" err="1" smtClean="0">
                <a:latin typeface="Calibri Light" pitchFamily="34" charset="0"/>
              </a:rPr>
              <a:t>най,Усть</a:t>
            </a:r>
            <a:r>
              <a:rPr lang="ru-RU" sz="2200" dirty="0" smtClean="0">
                <a:latin typeface="Calibri Light" pitchFamily="34" charset="0"/>
              </a:rPr>
              <a:t>- </a:t>
            </a:r>
            <a:r>
              <a:rPr lang="ru-RU" sz="2200" dirty="0" err="1" smtClean="0">
                <a:latin typeface="Calibri Light" pitchFamily="34" charset="0"/>
              </a:rPr>
              <a:t>Турга.На</a:t>
            </a:r>
            <a:r>
              <a:rPr lang="ru-RU" sz="2200" dirty="0" smtClean="0">
                <a:latin typeface="Calibri Light" pitchFamily="34" charset="0"/>
              </a:rPr>
              <a:t> территории нашего района до прихода русских жили </a:t>
            </a:r>
            <a:r>
              <a:rPr lang="ru-RU" sz="2200" dirty="0" err="1" smtClean="0">
                <a:latin typeface="Calibri Light" pitchFamily="34" charset="0"/>
              </a:rPr>
              <a:t>хоринские</a:t>
            </a:r>
            <a:r>
              <a:rPr lang="ru-RU" sz="2200" dirty="0" smtClean="0">
                <a:latin typeface="Calibri Light" pitchFamily="34" charset="0"/>
              </a:rPr>
              <a:t> буряты и тунгусы</a:t>
            </a:r>
            <a:r>
              <a:rPr lang="ru-RU" dirty="0" smtClean="0">
                <a:latin typeface="Calibri Light" pitchFamily="34" charset="0"/>
              </a:rPr>
              <a:t>.</a:t>
            </a:r>
            <a:endParaRPr lang="ru-RU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БУЛУМ</a:t>
            </a:r>
            <a:endParaRPr lang="ru-RU" dirty="0"/>
          </a:p>
        </p:txBody>
      </p:sp>
      <p:pic>
        <p:nvPicPr>
          <p:cNvPr id="4098" name="Picture 2" descr="C:\Users\Библиотека\Desktop\БУЛУ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35811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71472" y="214290"/>
            <a:ext cx="7143800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7267604" cy="538419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alibri Light" pitchFamily="34" charset="0"/>
              </a:rPr>
              <a:t>С 1787 года земли нашего района относились к Нерчинскому горному округу и Агинской степной думе. С 1824 года наши земли относились к </a:t>
            </a:r>
            <a:r>
              <a:rPr lang="ru-RU" sz="1800" dirty="0" err="1" smtClean="0">
                <a:latin typeface="Calibri Light" pitchFamily="34" charset="0"/>
              </a:rPr>
              <a:t>Ундино-Посельской</a:t>
            </a:r>
            <a:r>
              <a:rPr lang="ru-RU" sz="1800" dirty="0" smtClean="0">
                <a:latin typeface="Calibri Light" pitchFamily="34" charset="0"/>
              </a:rPr>
              <a:t> волости. Благодаря «</a:t>
            </a:r>
            <a:r>
              <a:rPr lang="ru-RU" sz="1800" dirty="0" err="1" smtClean="0">
                <a:latin typeface="Calibri Light" pitchFamily="34" charset="0"/>
              </a:rPr>
              <a:t>солянной</a:t>
            </a:r>
            <a:r>
              <a:rPr lang="ru-RU" sz="1800" dirty="0" smtClean="0">
                <a:latin typeface="Calibri Light" pitchFamily="34" charset="0"/>
              </a:rPr>
              <a:t>» дороге </a:t>
            </a:r>
            <a:r>
              <a:rPr lang="ru-RU" sz="2000" dirty="0" smtClean="0">
                <a:latin typeface="Calibri Light" pitchFamily="34" charset="0"/>
              </a:rPr>
              <a:t>возникло</a:t>
            </a:r>
            <a:r>
              <a:rPr lang="ru-RU" sz="1800" dirty="0" smtClean="0">
                <a:latin typeface="Calibri Light" pitchFamily="34" charset="0"/>
              </a:rPr>
              <a:t> село </a:t>
            </a:r>
            <a:r>
              <a:rPr lang="ru-RU" sz="1800" dirty="0" err="1" smtClean="0">
                <a:latin typeface="Calibri Light" pitchFamily="34" charset="0"/>
              </a:rPr>
              <a:t>Бурулятуй</a:t>
            </a:r>
            <a:r>
              <a:rPr lang="ru-RU" sz="1800" dirty="0" smtClean="0">
                <a:latin typeface="Calibri Light" pitchFamily="34" charset="0"/>
              </a:rPr>
              <a:t>. Заимка на месте села </a:t>
            </a:r>
            <a:r>
              <a:rPr lang="ru-RU" sz="1800" dirty="0" err="1" smtClean="0">
                <a:latin typeface="Calibri Light" pitchFamily="34" charset="0"/>
              </a:rPr>
              <a:t>Улятуй</a:t>
            </a:r>
            <a:r>
              <a:rPr lang="ru-RU" sz="1800" dirty="0" smtClean="0">
                <a:latin typeface="Calibri Light" pitchFamily="34" charset="0"/>
              </a:rPr>
              <a:t> появилась в 1740 году , а переселенцы- 16 семей из Вятской губернии :Шустовы, </a:t>
            </a:r>
            <a:r>
              <a:rPr lang="ru-RU" sz="1800" dirty="0" err="1" smtClean="0">
                <a:latin typeface="Calibri Light" pitchFamily="34" charset="0"/>
              </a:rPr>
              <a:t>Золотухины</a:t>
            </a:r>
            <a:r>
              <a:rPr lang="ru-RU" sz="1800" dirty="0" smtClean="0">
                <a:latin typeface="Calibri Light" pitchFamily="34" charset="0"/>
              </a:rPr>
              <a:t>, </a:t>
            </a:r>
            <a:r>
              <a:rPr lang="ru-RU" sz="1800" dirty="0" err="1" smtClean="0">
                <a:latin typeface="Calibri Light" pitchFamily="34" charset="0"/>
              </a:rPr>
              <a:t>Сараевы</a:t>
            </a:r>
            <a:r>
              <a:rPr lang="ru-RU" sz="1800" dirty="0" smtClean="0">
                <a:latin typeface="Calibri Light" pitchFamily="34" charset="0"/>
              </a:rPr>
              <a:t>, </a:t>
            </a:r>
            <a:r>
              <a:rPr lang="ru-RU" sz="1800" dirty="0" err="1" smtClean="0">
                <a:latin typeface="Calibri Light" pitchFamily="34" charset="0"/>
              </a:rPr>
              <a:t>Литвинцевы</a:t>
            </a:r>
            <a:r>
              <a:rPr lang="ru-RU" sz="1800" dirty="0" smtClean="0">
                <a:latin typeface="Calibri Light" pitchFamily="34" charset="0"/>
              </a:rPr>
              <a:t> основали село в 1794 году ,а Сенотрусовы пришли позднее в 1801 году.</a:t>
            </a:r>
          </a:p>
          <a:p>
            <a:r>
              <a:rPr lang="ru-RU" sz="1800" dirty="0" smtClean="0">
                <a:latin typeface="Calibri Light" pitchFamily="34" charset="0"/>
              </a:rPr>
              <a:t>  В 1811 году  </a:t>
            </a:r>
            <a:r>
              <a:rPr lang="ru-RU" sz="1800" dirty="0" err="1" smtClean="0">
                <a:latin typeface="Calibri Light" pitchFamily="34" charset="0"/>
              </a:rPr>
              <a:t>Трагоут</a:t>
            </a:r>
            <a:r>
              <a:rPr lang="ru-RU" sz="1800" dirty="0" smtClean="0">
                <a:latin typeface="Calibri Light" pitchFamily="34" charset="0"/>
              </a:rPr>
              <a:t> </a:t>
            </a:r>
            <a:r>
              <a:rPr lang="ru-RU" sz="1800" dirty="0" err="1" smtClean="0">
                <a:latin typeface="Calibri Light" pitchFamily="34" charset="0"/>
              </a:rPr>
              <a:t>Иоган</a:t>
            </a:r>
            <a:r>
              <a:rPr lang="ru-RU" sz="1800" dirty="0" smtClean="0">
                <a:latin typeface="Calibri Light" pitchFamily="34" charset="0"/>
              </a:rPr>
              <a:t> </a:t>
            </a:r>
            <a:r>
              <a:rPr lang="ru-RU" sz="1800" dirty="0" err="1" smtClean="0">
                <a:latin typeface="Calibri Light" pitchFamily="34" charset="0"/>
              </a:rPr>
              <a:t>Бальдауф</a:t>
            </a:r>
            <a:r>
              <a:rPr lang="ru-RU" sz="1800" dirty="0" smtClean="0">
                <a:latin typeface="Calibri Light" pitchFamily="34" charset="0"/>
              </a:rPr>
              <a:t> заложил </a:t>
            </a:r>
            <a:r>
              <a:rPr lang="ru-RU" sz="1800" dirty="0" err="1" smtClean="0">
                <a:latin typeface="Calibri Light" pitchFamily="34" charset="0"/>
              </a:rPr>
              <a:t>Ононо</a:t>
            </a:r>
            <a:r>
              <a:rPr lang="ru-RU" sz="1800" dirty="0" smtClean="0">
                <a:latin typeface="Calibri Light" pitchFamily="34" charset="0"/>
              </a:rPr>
              <a:t>- оловянный рудник (</a:t>
            </a:r>
            <a:r>
              <a:rPr lang="ru-RU" sz="1800" dirty="0" err="1" smtClean="0">
                <a:latin typeface="Calibri Light" pitchFamily="34" charset="0"/>
              </a:rPr>
              <a:t>Оловорудник</a:t>
            </a:r>
            <a:r>
              <a:rPr lang="ru-RU" sz="1800" dirty="0" smtClean="0">
                <a:latin typeface="Calibri Light" pitchFamily="34" charset="0"/>
              </a:rPr>
              <a:t>) Здесь появилась первая  </a:t>
            </a:r>
            <a:r>
              <a:rPr lang="ru-RU" sz="1800" dirty="0" err="1" smtClean="0">
                <a:latin typeface="Calibri Light" pitchFamily="34" charset="0"/>
              </a:rPr>
              <a:t>горно-заводская</a:t>
            </a:r>
            <a:r>
              <a:rPr lang="ru-RU" sz="1800" dirty="0" smtClean="0">
                <a:latin typeface="Calibri Light" pitchFamily="34" charset="0"/>
              </a:rPr>
              <a:t> </a:t>
            </a:r>
            <a:r>
              <a:rPr lang="ru-RU" sz="1800" dirty="0" err="1" smtClean="0">
                <a:latin typeface="Calibri Light" pitchFamily="34" charset="0"/>
              </a:rPr>
              <a:t>школа,первая</a:t>
            </a:r>
            <a:r>
              <a:rPr lang="ru-RU" sz="1800" dirty="0" smtClean="0">
                <a:latin typeface="Calibri Light" pitchFamily="34" charset="0"/>
              </a:rPr>
              <a:t> аптека с медпунктом. В1828 году </a:t>
            </a:r>
            <a:r>
              <a:rPr lang="ru-RU" sz="1800" dirty="0" err="1" smtClean="0">
                <a:latin typeface="Calibri Light" pitchFamily="34" charset="0"/>
              </a:rPr>
              <a:t>промвсел</a:t>
            </a:r>
            <a:r>
              <a:rPr lang="ru-RU" sz="1800" dirty="0" smtClean="0">
                <a:latin typeface="Calibri Light" pitchFamily="34" charset="0"/>
              </a:rPr>
              <a:t> стал называться рудник </a:t>
            </a:r>
            <a:r>
              <a:rPr lang="ru-RU" sz="1800" dirty="0" err="1" smtClean="0">
                <a:latin typeface="Calibri Light" pitchFamily="34" charset="0"/>
              </a:rPr>
              <a:t>Первоначпльный</a:t>
            </a:r>
            <a:r>
              <a:rPr lang="ru-RU" sz="1800" dirty="0" smtClean="0">
                <a:latin typeface="Calibri Light" pitchFamily="34" charset="0"/>
              </a:rPr>
              <a:t>. В связи с появлением оловянного рудника </a:t>
            </a:r>
            <a:r>
              <a:rPr lang="ru-RU" sz="1800" dirty="0" err="1" smtClean="0">
                <a:latin typeface="Calibri Light" pitchFamily="34" charset="0"/>
              </a:rPr>
              <a:t>образовалист</a:t>
            </a:r>
            <a:r>
              <a:rPr lang="ru-RU" sz="1800" dirty="0" smtClean="0">
                <a:latin typeface="Calibri Light" pitchFamily="34" charset="0"/>
              </a:rPr>
              <a:t> села </a:t>
            </a:r>
            <a:r>
              <a:rPr lang="ru-RU" sz="1800" dirty="0" err="1" smtClean="0">
                <a:latin typeface="Calibri Light" pitchFamily="34" charset="0"/>
              </a:rPr>
              <a:t>Ононск</a:t>
            </a:r>
            <a:r>
              <a:rPr lang="ru-RU" sz="1800" dirty="0" smtClean="0">
                <a:latin typeface="Calibri Light" pitchFamily="34" charset="0"/>
              </a:rPr>
              <a:t> и </a:t>
            </a:r>
            <a:r>
              <a:rPr lang="ru-RU" sz="1800" dirty="0" err="1" smtClean="0">
                <a:latin typeface="Calibri Light" pitchFamily="34" charset="0"/>
              </a:rPr>
              <a:t>Кулинда</a:t>
            </a:r>
            <a:r>
              <a:rPr lang="ru-RU" sz="1800" dirty="0" smtClean="0">
                <a:latin typeface="Calibri Light" pitchFamily="34" charset="0"/>
              </a:rPr>
              <a:t>. На территории нашего района действовали и другие рудники: с 1913 по 1958 г. вольфрамовый рудник Белуха, с 1915 по 1959- вольфрамовый рудник Антонова гора и с 1915 по 1969 г. вольфрамовый рудник  Букука. В 1919 было разведано </a:t>
            </a:r>
            <a:r>
              <a:rPr lang="ru-RU" sz="1800" dirty="0" err="1" smtClean="0">
                <a:latin typeface="Calibri Light" pitchFamily="34" charset="0"/>
              </a:rPr>
              <a:t>Калангуйское</a:t>
            </a:r>
            <a:r>
              <a:rPr lang="ru-RU" sz="1800" dirty="0" smtClean="0">
                <a:latin typeface="Calibri Light" pitchFamily="34" charset="0"/>
              </a:rPr>
              <a:t> месторождение флюорита.</a:t>
            </a:r>
            <a:endParaRPr lang="ru-RU" sz="18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1918" cy="4657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Наши железнодорожные поселения: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339042" cy="49555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Calibri Light" pitchFamily="34" charset="0"/>
              </a:rPr>
              <a:t>Бырка</a:t>
            </a:r>
            <a:r>
              <a:rPr lang="ru-RU" sz="2000" dirty="0" smtClean="0">
                <a:latin typeface="Calibri Light" pitchFamily="34" charset="0"/>
              </a:rPr>
              <a:t> возникла в 1899 году и называлась </a:t>
            </a:r>
            <a:r>
              <a:rPr lang="ru-RU" sz="2000" dirty="0" err="1" smtClean="0">
                <a:latin typeface="Calibri Light" pitchFamily="34" charset="0"/>
              </a:rPr>
              <a:t>Турга</a:t>
            </a:r>
            <a:r>
              <a:rPr lang="ru-RU" sz="2000" dirty="0" smtClean="0">
                <a:latin typeface="Calibri Light" pitchFamily="34" charset="0"/>
              </a:rPr>
              <a:t>,</a:t>
            </a:r>
          </a:p>
          <a:p>
            <a:r>
              <a:rPr lang="ru-RU" sz="2000" dirty="0" smtClean="0">
                <a:latin typeface="Calibri Light" pitchFamily="34" charset="0"/>
              </a:rPr>
              <a:t> </a:t>
            </a:r>
            <a:r>
              <a:rPr lang="ru-RU" sz="2000" dirty="0" err="1" smtClean="0">
                <a:latin typeface="Calibri Light" pitchFamily="34" charset="0"/>
              </a:rPr>
              <a:t>Хадабулак</a:t>
            </a:r>
            <a:r>
              <a:rPr lang="ru-RU" sz="2000" dirty="0" smtClean="0">
                <a:latin typeface="Calibri Light" pitchFamily="34" charset="0"/>
              </a:rPr>
              <a:t> возник тоже в 1919 году и назывался станция </a:t>
            </a:r>
          </a:p>
          <a:p>
            <a:r>
              <a:rPr lang="ru-RU" sz="2000" dirty="0" smtClean="0">
                <a:latin typeface="Calibri Light" pitchFamily="34" charset="0"/>
              </a:rPr>
              <a:t>Комариная, другие </a:t>
            </a:r>
            <a:r>
              <a:rPr lang="ru-RU" sz="2000" dirty="0" err="1" smtClean="0">
                <a:latin typeface="Calibri Light" pitchFamily="34" charset="0"/>
              </a:rPr>
              <a:t>разьезды</a:t>
            </a:r>
            <a:r>
              <a:rPr lang="ru-RU" sz="2000" dirty="0" smtClean="0">
                <a:latin typeface="Calibri Light" pitchFamily="34" charset="0"/>
              </a:rPr>
              <a:t> возникли в период </a:t>
            </a:r>
            <a:r>
              <a:rPr lang="ru-RU" sz="2000" dirty="0" err="1" smtClean="0">
                <a:latin typeface="Calibri Light" pitchFamily="34" charset="0"/>
              </a:rPr>
              <a:t>Русско</a:t>
            </a:r>
            <a:r>
              <a:rPr lang="ru-RU" sz="2000" dirty="0" smtClean="0">
                <a:latin typeface="Calibri Light" pitchFamily="34" charset="0"/>
              </a:rPr>
              <a:t>- </a:t>
            </a:r>
          </a:p>
          <a:p>
            <a:r>
              <a:rPr lang="ru-RU" sz="2000" dirty="0" smtClean="0">
                <a:latin typeface="Calibri Light" pitchFamily="34" charset="0"/>
              </a:rPr>
              <a:t>Японской войны 1904 – 1905 гг.: </a:t>
            </a:r>
            <a:r>
              <a:rPr lang="ru-RU" sz="2000" dirty="0" err="1" smtClean="0">
                <a:latin typeface="Calibri Light" pitchFamily="34" charset="0"/>
              </a:rPr>
              <a:t>Безречная</a:t>
            </a:r>
            <a:r>
              <a:rPr lang="ru-RU" sz="2000" dirty="0" smtClean="0">
                <a:latin typeface="Calibri Light" pitchFamily="34" charset="0"/>
              </a:rPr>
              <a:t>(77 </a:t>
            </a:r>
            <a:r>
              <a:rPr lang="ru-RU" sz="2000" dirty="0" err="1" smtClean="0">
                <a:latin typeface="Calibri Light" pitchFamily="34" charset="0"/>
              </a:rPr>
              <a:t>разьезд</a:t>
            </a:r>
            <a:r>
              <a:rPr lang="ru-RU" sz="2000" dirty="0" smtClean="0">
                <a:latin typeface="Calibri Light" pitchFamily="34" charset="0"/>
              </a:rPr>
              <a:t>), </a:t>
            </a:r>
          </a:p>
          <a:p>
            <a:r>
              <a:rPr lang="ru-RU" sz="2000" dirty="0" smtClean="0">
                <a:latin typeface="Calibri Light" pitchFamily="34" charset="0"/>
              </a:rPr>
              <a:t>Мирная(76 </a:t>
            </a:r>
            <a:r>
              <a:rPr lang="ru-RU" sz="2000" dirty="0" err="1" smtClean="0">
                <a:latin typeface="Calibri Light" pitchFamily="34" charset="0"/>
              </a:rPr>
              <a:t>разьезд</a:t>
            </a:r>
            <a:r>
              <a:rPr lang="ru-RU" sz="2000" dirty="0" smtClean="0">
                <a:latin typeface="Calibri Light" pitchFamily="34" charset="0"/>
              </a:rPr>
              <a:t>),</a:t>
            </a:r>
            <a:r>
              <a:rPr lang="ru-RU" sz="2000" dirty="0" err="1" smtClean="0">
                <a:latin typeface="Calibri Light" pitchFamily="34" charset="0"/>
              </a:rPr>
              <a:t>разьезд</a:t>
            </a:r>
            <a:r>
              <a:rPr lang="ru-RU" sz="2000" dirty="0" smtClean="0">
                <a:latin typeface="Calibri Light" pitchFamily="34" charset="0"/>
              </a:rPr>
              <a:t> 73 (сейчас </a:t>
            </a:r>
          </a:p>
          <a:p>
            <a:r>
              <a:rPr lang="ru-RU" sz="2000" dirty="0" smtClean="0">
                <a:latin typeface="Calibri Light" pitchFamily="34" charset="0"/>
              </a:rPr>
              <a:t>Ясногорск),Степь(</a:t>
            </a:r>
            <a:r>
              <a:rPr lang="ru-RU" sz="2000" dirty="0" err="1" smtClean="0">
                <a:latin typeface="Calibri Light" pitchFamily="34" charset="0"/>
              </a:rPr>
              <a:t>разьезд</a:t>
            </a:r>
            <a:r>
              <a:rPr lang="ru-RU" sz="2000" dirty="0" smtClean="0">
                <a:latin typeface="Calibri Light" pitchFamily="34" charset="0"/>
              </a:rPr>
              <a:t> 111). В связи с образованием </a:t>
            </a:r>
          </a:p>
          <a:p>
            <a:r>
              <a:rPr lang="ru-RU" sz="2000" dirty="0" smtClean="0">
                <a:latin typeface="Calibri Light" pitchFamily="34" charset="0"/>
              </a:rPr>
              <a:t>колхозов появились села «Победа» ,»Заря», «Единение». Село </a:t>
            </a:r>
          </a:p>
          <a:p>
            <a:r>
              <a:rPr lang="ru-RU" sz="2000" dirty="0" err="1" smtClean="0">
                <a:latin typeface="Calibri Light" pitchFamily="34" charset="0"/>
              </a:rPr>
              <a:t>Булум</a:t>
            </a:r>
            <a:r>
              <a:rPr lang="ru-RU" sz="2000" dirty="0" smtClean="0">
                <a:latin typeface="Calibri Light" pitchFamily="34" charset="0"/>
              </a:rPr>
              <a:t> возникло в 1938 году как  Забайкальский  </a:t>
            </a:r>
            <a:r>
              <a:rPr lang="ru-RU" sz="2000" dirty="0" err="1" smtClean="0">
                <a:latin typeface="Calibri Light" pitchFamily="34" charset="0"/>
              </a:rPr>
              <a:t>военно</a:t>
            </a:r>
            <a:r>
              <a:rPr lang="ru-RU" sz="2000" dirty="0" smtClean="0">
                <a:latin typeface="Calibri Light" pitchFamily="34" charset="0"/>
              </a:rPr>
              <a:t>-</a:t>
            </a:r>
          </a:p>
          <a:p>
            <a:r>
              <a:rPr lang="ru-RU" sz="2000" dirty="0" smtClean="0">
                <a:latin typeface="Calibri Light" pitchFamily="34" charset="0"/>
              </a:rPr>
              <a:t>конный завод. Оловянная появилась в связи со строительством</a:t>
            </a:r>
          </a:p>
          <a:p>
            <a:r>
              <a:rPr lang="ru-RU" sz="2000" dirty="0" smtClean="0">
                <a:latin typeface="Calibri Light" pitchFamily="34" charset="0"/>
              </a:rPr>
              <a:t> Транссибирской железной дороги и с 1911 года стала </a:t>
            </a:r>
          </a:p>
          <a:p>
            <a:r>
              <a:rPr lang="ru-RU" sz="2000" dirty="0" smtClean="0">
                <a:latin typeface="Calibri Light" pitchFamily="34" charset="0"/>
              </a:rPr>
              <a:t>называться Оловянной.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Революционный поселок: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67604" cy="524131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alibri Light" pitchFamily="34" charset="0"/>
              </a:rPr>
              <a:t>В годы первой русской революции 1905-1907 годов здесь активно </a:t>
            </a:r>
          </a:p>
          <a:p>
            <a:r>
              <a:rPr lang="ru-RU" sz="1800" dirty="0" smtClean="0">
                <a:latin typeface="Calibri Light" pitchFamily="34" charset="0"/>
              </a:rPr>
              <a:t>действовали </a:t>
            </a:r>
            <a:r>
              <a:rPr lang="ru-RU" sz="1800" dirty="0" err="1" smtClean="0">
                <a:latin typeface="Calibri Light" pitchFamily="34" charset="0"/>
              </a:rPr>
              <a:t>социал-демократы,проходили</a:t>
            </a:r>
            <a:r>
              <a:rPr lang="ru-RU" sz="1800" dirty="0" smtClean="0">
                <a:latin typeface="Calibri Light" pitchFamily="34" charset="0"/>
              </a:rPr>
              <a:t> демонстрации и забастовки.14 февраля 1918 года собрание служащих и рабочих отказалось признавать власть « Народного совета» и </a:t>
            </a:r>
            <a:r>
              <a:rPr lang="ru-RU" sz="1800" dirty="0" err="1" smtClean="0">
                <a:latin typeface="Calibri Light" pitchFamily="34" charset="0"/>
              </a:rPr>
              <a:t>обьявили</a:t>
            </a:r>
            <a:r>
              <a:rPr lang="ru-RU" sz="1800" dirty="0" smtClean="0">
                <a:latin typeface="Calibri Light" pitchFamily="34" charset="0"/>
              </a:rPr>
              <a:t> власть </a:t>
            </a:r>
            <a:r>
              <a:rPr lang="ru-RU" sz="1800" dirty="0" err="1" smtClean="0">
                <a:latin typeface="Calibri Light" pitchFamily="34" charset="0"/>
              </a:rPr>
              <a:t>советов.В</a:t>
            </a:r>
            <a:r>
              <a:rPr lang="ru-RU" sz="1800" dirty="0" smtClean="0">
                <a:latin typeface="Calibri Light" pitchFamily="34" charset="0"/>
              </a:rPr>
              <a:t> годы гражданской войны станция трижды была занята частями Особого </a:t>
            </a:r>
            <a:r>
              <a:rPr lang="ru-RU" sz="1800" dirty="0" err="1" smtClean="0">
                <a:latin typeface="Calibri Light" pitchFamily="34" charset="0"/>
              </a:rPr>
              <a:t>Манчжурского</a:t>
            </a:r>
            <a:r>
              <a:rPr lang="ru-RU" sz="1800" dirty="0" smtClean="0">
                <a:latin typeface="Calibri Light" pitchFamily="34" charset="0"/>
              </a:rPr>
              <a:t> отряда есаула Г.М.Семенова. Против Семенова на территории района была развернута партизанская война.28.02.1920 года отряд Макара Якимова  </a:t>
            </a:r>
            <a:r>
              <a:rPr lang="ru-RU" sz="1800" dirty="0" err="1" smtClean="0">
                <a:latin typeface="Calibri Light" pitchFamily="34" charset="0"/>
              </a:rPr>
              <a:t>розгромил</a:t>
            </a:r>
            <a:r>
              <a:rPr lang="ru-RU" sz="1800" dirty="0" smtClean="0">
                <a:latin typeface="Calibri Light" pitchFamily="34" charset="0"/>
              </a:rPr>
              <a:t> воинскую часть полковника </a:t>
            </a:r>
            <a:r>
              <a:rPr lang="ru-RU" sz="1800" dirty="0" err="1" smtClean="0">
                <a:latin typeface="Calibri Light" pitchFamily="34" charset="0"/>
              </a:rPr>
              <a:t>Резухина</a:t>
            </a:r>
            <a:r>
              <a:rPr lang="ru-RU" sz="1800" dirty="0" smtClean="0">
                <a:latin typeface="Calibri Light" pitchFamily="34" charset="0"/>
              </a:rPr>
              <a:t> в Дацане. </a:t>
            </a:r>
            <a:r>
              <a:rPr lang="ru-RU" sz="1800" dirty="0" err="1" smtClean="0">
                <a:latin typeface="Calibri Light" pitchFamily="34" charset="0"/>
              </a:rPr>
              <a:t>Оловяннинские</a:t>
            </a:r>
            <a:r>
              <a:rPr lang="ru-RU" sz="1800" dirty="0" smtClean="0">
                <a:latin typeface="Calibri Light" pitchFamily="34" charset="0"/>
              </a:rPr>
              <a:t> подпольщики с помощью отряда Якимова захватили семеновский бронепоезд     «</a:t>
            </a:r>
            <a:r>
              <a:rPr lang="ru-RU" sz="1800" dirty="0" err="1" smtClean="0">
                <a:latin typeface="Calibri Light" pitchFamily="34" charset="0"/>
              </a:rPr>
              <a:t>Усмеритель</a:t>
            </a:r>
            <a:r>
              <a:rPr lang="ru-RU" sz="1800" dirty="0" smtClean="0">
                <a:latin typeface="Calibri Light" pitchFamily="34" charset="0"/>
              </a:rPr>
              <a:t>».Оловянная была освобождена от </a:t>
            </a:r>
            <a:r>
              <a:rPr lang="ru-RU" sz="1800" dirty="0" err="1" smtClean="0">
                <a:latin typeface="Calibri Light" pitchFamily="34" charset="0"/>
              </a:rPr>
              <a:t>семеновцев</a:t>
            </a:r>
            <a:r>
              <a:rPr lang="ru-RU" sz="1800" dirty="0" smtClean="0">
                <a:latin typeface="Calibri Light" pitchFamily="34" charset="0"/>
              </a:rPr>
              <a:t>  30 октября 1920 года силами 2 Амурской народно-революционной армии ДВР. </a:t>
            </a:r>
            <a:endParaRPr lang="ru-RU" sz="18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поселка.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Так в 1926 году образовался </a:t>
            </a:r>
            <a:r>
              <a:rPr lang="ru-RU" dirty="0" err="1" smtClean="0"/>
              <a:t>Оловяннинский</a:t>
            </a:r>
            <a:r>
              <a:rPr lang="ru-RU" dirty="0" smtClean="0"/>
              <a:t> район Читинского округа Забайкальской губернии </a:t>
            </a:r>
            <a:r>
              <a:rPr lang="ru-RU" dirty="0" err="1" smtClean="0"/>
              <a:t>Восточно-Сибирского</a:t>
            </a:r>
            <a:r>
              <a:rPr lang="ru-RU" dirty="0" smtClean="0"/>
              <a:t> края, в который входили села и поселки нынешнего </a:t>
            </a:r>
            <a:r>
              <a:rPr lang="ru-RU" dirty="0" err="1" smtClean="0"/>
              <a:t>Ононского</a:t>
            </a:r>
            <a:r>
              <a:rPr lang="ru-RU" dirty="0" smtClean="0"/>
              <a:t> района и частично нынешнего </a:t>
            </a:r>
            <a:r>
              <a:rPr lang="ru-RU" dirty="0" err="1" smtClean="0"/>
              <a:t>Балейского</a:t>
            </a:r>
            <a:r>
              <a:rPr lang="ru-RU" dirty="0" smtClean="0"/>
              <a:t> района (в частности </a:t>
            </a:r>
            <a:r>
              <a:rPr lang="ru-RU" dirty="0" err="1" smtClean="0"/>
              <a:t>Ундино-Поселье</a:t>
            </a:r>
            <a:r>
              <a:rPr lang="ru-RU" dirty="0" smtClean="0"/>
              <a:t>), а вот Долгокыча, </a:t>
            </a:r>
            <a:r>
              <a:rPr lang="ru-RU" dirty="0" err="1" smtClean="0"/>
              <a:t>Хадабулак</a:t>
            </a:r>
            <a:r>
              <a:rPr lang="ru-RU" dirty="0" smtClean="0"/>
              <a:t>, Калангуй, </a:t>
            </a:r>
            <a:r>
              <a:rPr lang="ru-RU" dirty="0" err="1" smtClean="0"/>
              <a:t>Турга</a:t>
            </a:r>
            <a:r>
              <a:rPr lang="ru-RU" dirty="0" smtClean="0"/>
              <a:t> относились до 1930 г. к </a:t>
            </a:r>
            <a:r>
              <a:rPr lang="ru-RU" dirty="0" err="1" smtClean="0"/>
              <a:t>Борзинскому</a:t>
            </a:r>
            <a:r>
              <a:rPr lang="ru-RU" dirty="0" smtClean="0"/>
              <a:t> </a:t>
            </a:r>
            <a:r>
              <a:rPr lang="ru-RU" sz="3200" dirty="0" smtClean="0">
                <a:latin typeface="Calibri Light" pitchFamily="34" charset="0"/>
              </a:rPr>
              <a:t>району</a:t>
            </a:r>
            <a:r>
              <a:rPr lang="ru-RU" dirty="0" smtClean="0"/>
              <a:t>. Начинается период социалистического строительства. В 1927 году Оловянная постановлением Читинского </a:t>
            </a:r>
            <a:r>
              <a:rPr lang="ru-RU" dirty="0" err="1" smtClean="0"/>
              <a:t>Окрисполкома</a:t>
            </a:r>
            <a:r>
              <a:rPr lang="ru-RU" dirty="0" smtClean="0"/>
              <a:t> стала рабочим поселком городского типа. В районе формируется партийные и советские органы, в селах создаются коммуны, которые в 30-ых годах становятся колхозами. Коммуна «Им. Лазо» в селе </a:t>
            </a:r>
            <a:r>
              <a:rPr lang="ru-RU" dirty="0" err="1" smtClean="0"/>
              <a:t>Кулинда</a:t>
            </a:r>
            <a:r>
              <a:rPr lang="ru-RU" dirty="0" smtClean="0"/>
              <a:t> была образована </a:t>
            </a:r>
            <a:r>
              <a:rPr lang="ru-RU" dirty="0" err="1" smtClean="0"/>
              <a:t>Кайковым</a:t>
            </a:r>
            <a:r>
              <a:rPr lang="ru-RU" dirty="0" smtClean="0"/>
              <a:t> Семеном Васильевичем в 1925 году. В этом же году образована </a:t>
            </a:r>
            <a:r>
              <a:rPr lang="ru-RU" dirty="0" err="1" smtClean="0"/>
              <a:t>Улятуйская</a:t>
            </a:r>
            <a:r>
              <a:rPr lang="ru-RU" dirty="0" smtClean="0"/>
              <a:t> с/</a:t>
            </a:r>
            <a:r>
              <a:rPr lang="ru-RU" dirty="0" err="1" smtClean="0"/>
              <a:t>х</a:t>
            </a:r>
            <a:r>
              <a:rPr lang="ru-RU" dirty="0" smtClean="0"/>
              <a:t> коммуна «Ленинский путь», в 1929 году Александром Яковлевичем была создана коммуна «Заря коммунизма» и в этом же году колхоз «Комбайн», в 1930 году колхоз «Им. Якимова». В </a:t>
            </a:r>
            <a:r>
              <a:rPr lang="ru-RU" dirty="0" err="1" smtClean="0"/>
              <a:t>Бурулятуе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1929 году возник колхоз «Совет», а в 1930 году коммуна «Животновод». В селах </a:t>
            </a:r>
            <a:r>
              <a:rPr lang="ru-RU" dirty="0" err="1" smtClean="0"/>
              <a:t>Щундуя</a:t>
            </a:r>
            <a:r>
              <a:rPr lang="ru-RU" dirty="0" smtClean="0"/>
              <a:t> и </a:t>
            </a:r>
            <a:r>
              <a:rPr lang="ru-RU" dirty="0" err="1" smtClean="0"/>
              <a:t>Шивия</a:t>
            </a:r>
            <a:r>
              <a:rPr lang="ru-RU" dirty="0" smtClean="0"/>
              <a:t> в 1930 годах были </a:t>
            </a:r>
            <a:r>
              <a:rPr lang="ru-RU" dirty="0" err="1" smtClean="0"/>
              <a:t>антиколхозные</a:t>
            </a:r>
            <a:r>
              <a:rPr lang="ru-RU" dirty="0" smtClean="0"/>
              <a:t> восстания. На их ликвидацию были отправлены коммунисты и комсомольцы. В одной из схваток погиб председатель </a:t>
            </a:r>
            <a:r>
              <a:rPr lang="ru-RU" dirty="0" err="1" smtClean="0"/>
              <a:t>Оловяннинского</a:t>
            </a:r>
            <a:r>
              <a:rPr lang="ru-RU" dirty="0" smtClean="0"/>
              <a:t> </a:t>
            </a:r>
            <a:r>
              <a:rPr lang="ru-RU" dirty="0" err="1" smtClean="0"/>
              <a:t>РИКа</a:t>
            </a:r>
            <a:r>
              <a:rPr lang="ru-RU" dirty="0" smtClean="0"/>
              <a:t> Фирс </a:t>
            </a:r>
            <a:r>
              <a:rPr lang="ru-RU" dirty="0" err="1" smtClean="0"/>
              <a:t>Мыльников</a:t>
            </a:r>
            <a:r>
              <a:rPr lang="ru-RU" dirty="0" smtClean="0"/>
              <a:t>. Похоронен на </a:t>
            </a:r>
            <a:r>
              <a:rPr lang="ru-RU" dirty="0" err="1" smtClean="0"/>
              <a:t>Оловяннинском</a:t>
            </a:r>
            <a:r>
              <a:rPr lang="ru-RU" dirty="0" smtClean="0"/>
              <a:t> Кладбище, могила в настоящее время не определяется. С 06.10.1930 г. стала работать </a:t>
            </a:r>
            <a:r>
              <a:rPr lang="ru-RU" dirty="0" err="1" smtClean="0"/>
              <a:t>Улятуевская</a:t>
            </a:r>
            <a:r>
              <a:rPr lang="ru-RU" dirty="0" smtClean="0"/>
              <a:t> МТС, а </a:t>
            </a:r>
            <a:r>
              <a:rPr lang="ru-RU" dirty="0" err="1" smtClean="0"/>
              <a:t>Шаранайская</a:t>
            </a:r>
            <a:r>
              <a:rPr lang="ru-RU" dirty="0" smtClean="0"/>
              <a:t> с 1945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Колхозы </a:t>
            </a:r>
            <a:r>
              <a:rPr lang="ru-RU" dirty="0" err="1" smtClean="0"/>
              <a:t>Оловяннинского</a:t>
            </a:r>
            <a:r>
              <a:rPr lang="ru-RU" dirty="0" smtClean="0"/>
              <a:t> района к 50-м годам: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dirty="0" err="1" smtClean="0"/>
              <a:t>Антия</a:t>
            </a:r>
            <a:r>
              <a:rPr lang="ru-RU" dirty="0" smtClean="0"/>
              <a:t> – ТОЗ</a:t>
            </a:r>
            <a:br>
              <a:rPr lang="ru-RU" dirty="0" smtClean="0"/>
            </a:br>
            <a:r>
              <a:rPr lang="ru-RU" dirty="0" smtClean="0"/>
              <a:t>2. Аренда – «Восход» с 1955 г.</a:t>
            </a:r>
            <a:br>
              <a:rPr lang="ru-RU" dirty="0" smtClean="0"/>
            </a:br>
            <a:r>
              <a:rPr lang="ru-RU" dirty="0" smtClean="0"/>
              <a:t>3. </a:t>
            </a:r>
            <a:r>
              <a:rPr lang="ru-RU" sz="3600" dirty="0" err="1" smtClean="0">
                <a:latin typeface="Calibri Light" pitchFamily="34" charset="0"/>
              </a:rPr>
              <a:t>Булум</a:t>
            </a:r>
            <a:r>
              <a:rPr lang="ru-RU" dirty="0" smtClean="0"/>
              <a:t> – Забайкальский военно-конный совхоз №132 создан 27.05.1938 г.</a:t>
            </a:r>
            <a:br>
              <a:rPr lang="ru-RU" dirty="0" smtClean="0"/>
            </a:br>
            <a:r>
              <a:rPr lang="ru-RU" dirty="0" smtClean="0"/>
              <a:t>4. </a:t>
            </a:r>
            <a:r>
              <a:rPr lang="ru-RU" dirty="0" err="1" smtClean="0"/>
              <a:t>Бурулятуй</a:t>
            </a:r>
            <a:r>
              <a:rPr lang="ru-RU" dirty="0" smtClean="0"/>
              <a:t> – «Животновод», «Совет»</a:t>
            </a:r>
            <a:br>
              <a:rPr lang="ru-RU" dirty="0" smtClean="0"/>
            </a:br>
            <a:r>
              <a:rPr lang="ru-RU" dirty="0" smtClean="0"/>
              <a:t>5. Долгокыча «Им. Сталина»</a:t>
            </a:r>
            <a:br>
              <a:rPr lang="ru-RU" dirty="0" smtClean="0"/>
            </a:br>
            <a:r>
              <a:rPr lang="ru-RU" dirty="0" smtClean="0"/>
              <a:t>6. Заря – «Заря коммунизма»</a:t>
            </a:r>
            <a:br>
              <a:rPr lang="ru-RU" dirty="0" smtClean="0"/>
            </a:br>
            <a:r>
              <a:rPr lang="ru-RU" dirty="0" smtClean="0"/>
              <a:t>7. Единение – «Единение»</a:t>
            </a:r>
            <a:br>
              <a:rPr lang="ru-RU" dirty="0" smtClean="0"/>
            </a:br>
            <a:r>
              <a:rPr lang="ru-RU" dirty="0" smtClean="0"/>
              <a:t>8. </a:t>
            </a:r>
            <a:r>
              <a:rPr lang="ru-RU" dirty="0" err="1" smtClean="0"/>
              <a:t>Камкай</a:t>
            </a:r>
            <a:r>
              <a:rPr lang="ru-RU" dirty="0" smtClean="0"/>
              <a:t> – «Пахарь»</a:t>
            </a:r>
            <a:br>
              <a:rPr lang="ru-RU" dirty="0" smtClean="0"/>
            </a:br>
            <a:r>
              <a:rPr lang="ru-RU" dirty="0" smtClean="0"/>
              <a:t>9. </a:t>
            </a:r>
            <a:r>
              <a:rPr lang="ru-RU" dirty="0" err="1" smtClean="0"/>
              <a:t>Караксар</a:t>
            </a:r>
            <a:r>
              <a:rPr lang="ru-RU" dirty="0" smtClean="0"/>
              <a:t> – «Им. Спартака»</a:t>
            </a:r>
            <a:br>
              <a:rPr lang="ru-RU" dirty="0" smtClean="0"/>
            </a:br>
            <a:r>
              <a:rPr lang="ru-RU" dirty="0" smtClean="0"/>
              <a:t>10. </a:t>
            </a:r>
            <a:r>
              <a:rPr lang="ru-RU" dirty="0" err="1" smtClean="0"/>
              <a:t>Кулинда</a:t>
            </a:r>
            <a:r>
              <a:rPr lang="ru-RU" dirty="0" smtClean="0"/>
              <a:t> – «Им. Лазо»</a:t>
            </a:r>
            <a:br>
              <a:rPr lang="ru-RU" dirty="0" smtClean="0"/>
            </a:br>
            <a:r>
              <a:rPr lang="ru-RU" dirty="0" smtClean="0"/>
              <a:t>11. </a:t>
            </a:r>
            <a:r>
              <a:rPr lang="ru-RU" dirty="0" err="1" smtClean="0"/>
              <a:t>Ононск</a:t>
            </a:r>
            <a:r>
              <a:rPr lang="ru-RU" dirty="0" smtClean="0"/>
              <a:t> – ТОЗ</a:t>
            </a:r>
            <a:br>
              <a:rPr lang="ru-RU" dirty="0" smtClean="0"/>
            </a:br>
            <a:r>
              <a:rPr lang="ru-RU" dirty="0" smtClean="0"/>
              <a:t>12. Оловянная – «Им. Ленина»</a:t>
            </a:r>
            <a:br>
              <a:rPr lang="ru-RU" dirty="0" smtClean="0"/>
            </a:br>
            <a:r>
              <a:rPr lang="ru-RU" dirty="0" smtClean="0"/>
              <a:t>13. Победа – «Победа»</a:t>
            </a:r>
            <a:br>
              <a:rPr lang="ru-RU" dirty="0" smtClean="0"/>
            </a:br>
            <a:r>
              <a:rPr lang="ru-RU" dirty="0" smtClean="0"/>
              <a:t>14. </a:t>
            </a:r>
            <a:r>
              <a:rPr lang="ru-RU" dirty="0" err="1" smtClean="0"/>
              <a:t>Турга</a:t>
            </a:r>
            <a:r>
              <a:rPr lang="ru-RU" dirty="0" smtClean="0"/>
              <a:t> – «Объединение»</a:t>
            </a:r>
            <a:br>
              <a:rPr lang="ru-RU" dirty="0" smtClean="0"/>
            </a:br>
            <a:r>
              <a:rPr lang="ru-RU" dirty="0" smtClean="0"/>
              <a:t>15. </a:t>
            </a:r>
            <a:r>
              <a:rPr lang="ru-RU" dirty="0" err="1" smtClean="0"/>
              <a:t>Улятуй</a:t>
            </a:r>
            <a:r>
              <a:rPr lang="ru-RU" dirty="0" smtClean="0"/>
              <a:t> – «Ленинский путь», «Комбайн», «Им. Якимова»</a:t>
            </a:r>
            <a:br>
              <a:rPr lang="ru-RU" dirty="0" smtClean="0"/>
            </a:br>
            <a:r>
              <a:rPr lang="ru-RU" dirty="0" smtClean="0"/>
              <a:t>16. Усть-Улятуй – «Охотник»</a:t>
            </a:r>
            <a:br>
              <a:rPr lang="ru-RU" dirty="0" smtClean="0"/>
            </a:br>
            <a:r>
              <a:rPr lang="ru-RU" dirty="0" smtClean="0"/>
              <a:t>17. </a:t>
            </a:r>
            <a:r>
              <a:rPr lang="ru-RU" dirty="0" err="1" smtClean="0"/>
              <a:t>Улан-Цацык</a:t>
            </a:r>
            <a:r>
              <a:rPr lang="ru-RU" dirty="0" smtClean="0"/>
              <a:t> – отделение Забайкальского конезавода в </a:t>
            </a:r>
            <a:r>
              <a:rPr lang="ru-RU" dirty="0" err="1" smtClean="0"/>
              <a:t>Булуме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18. </a:t>
            </a:r>
            <a:r>
              <a:rPr lang="ru-RU" dirty="0" err="1" smtClean="0"/>
              <a:t>Хадабулак</a:t>
            </a:r>
            <a:r>
              <a:rPr lang="ru-RU" dirty="0" smtClean="0"/>
              <a:t> – «Спайка»</a:t>
            </a:r>
            <a:br>
              <a:rPr lang="ru-RU" dirty="0" smtClean="0"/>
            </a:br>
            <a:r>
              <a:rPr lang="ru-RU" dirty="0" smtClean="0"/>
              <a:t>19. </a:t>
            </a:r>
            <a:r>
              <a:rPr lang="ru-RU" dirty="0" err="1" smtClean="0"/>
              <a:t>Хара-Бырка</a:t>
            </a:r>
            <a:r>
              <a:rPr lang="ru-RU" dirty="0" smtClean="0"/>
              <a:t> – «Первое мая», «НКВД»</a:t>
            </a:r>
            <a:br>
              <a:rPr lang="ru-RU" dirty="0" smtClean="0"/>
            </a:br>
            <a:r>
              <a:rPr lang="ru-RU" dirty="0" smtClean="0"/>
              <a:t>20. </a:t>
            </a:r>
            <a:r>
              <a:rPr lang="ru-RU" dirty="0" err="1" smtClean="0"/>
              <a:t>Н.Шаранай</a:t>
            </a:r>
            <a:r>
              <a:rPr lang="ru-RU" dirty="0" smtClean="0"/>
              <a:t> – «Красная поляна»</a:t>
            </a:r>
            <a:br>
              <a:rPr lang="ru-RU" dirty="0" smtClean="0"/>
            </a:br>
            <a:r>
              <a:rPr lang="ru-RU" dirty="0" smtClean="0"/>
              <a:t>21. </a:t>
            </a:r>
            <a:r>
              <a:rPr lang="ru-RU" dirty="0" err="1" smtClean="0"/>
              <a:t>С.Шаранай</a:t>
            </a:r>
            <a:r>
              <a:rPr lang="ru-RU" dirty="0" smtClean="0"/>
              <a:t> – «Красный Луг»</a:t>
            </a:r>
            <a:br>
              <a:rPr lang="ru-RU" dirty="0" smtClean="0"/>
            </a:br>
            <a:r>
              <a:rPr lang="ru-RU" dirty="0" smtClean="0"/>
              <a:t>22. </a:t>
            </a:r>
            <a:r>
              <a:rPr lang="ru-RU" dirty="0" err="1" smtClean="0"/>
              <a:t>В.Шаранай</a:t>
            </a:r>
            <a:r>
              <a:rPr lang="ru-RU" dirty="0" smtClean="0"/>
              <a:t> – «Им. Куйбышева»</a:t>
            </a:r>
            <a:br>
              <a:rPr lang="ru-RU" dirty="0" smtClean="0"/>
            </a:br>
            <a:r>
              <a:rPr lang="ru-RU" dirty="0" smtClean="0"/>
              <a:t>23. </a:t>
            </a:r>
            <a:r>
              <a:rPr lang="ru-RU" dirty="0" err="1" smtClean="0"/>
              <a:t>Шивия</a:t>
            </a:r>
            <a:r>
              <a:rPr lang="ru-RU" dirty="0" smtClean="0"/>
              <a:t> – «Им. Кирова»</a:t>
            </a:r>
            <a:br>
              <a:rPr lang="ru-RU" dirty="0" smtClean="0"/>
            </a:br>
            <a:r>
              <a:rPr lang="ru-RU" dirty="0" smtClean="0"/>
              <a:t>24. </a:t>
            </a:r>
            <a:r>
              <a:rPr lang="ru-RU" dirty="0" err="1" smtClean="0"/>
              <a:t>Шундуя</a:t>
            </a:r>
            <a:r>
              <a:rPr lang="ru-RU" dirty="0" smtClean="0"/>
              <a:t> – «Путь к социализму»</a:t>
            </a:r>
            <a:br>
              <a:rPr lang="ru-RU" dirty="0" smtClean="0"/>
            </a:br>
            <a:r>
              <a:rPr lang="ru-RU" dirty="0" smtClean="0"/>
              <a:t>25. 74 разъезд – «Красный октябрь»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339042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7267604" cy="5241314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Calibri Light" pitchFamily="34" charset="0"/>
              </a:rPr>
              <a:t>В годы Великой Отечественной войны из нашего района были призваны 14 654 человека, из них не вернулись к родным по неполным данным 2861 </a:t>
            </a:r>
            <a:r>
              <a:rPr lang="ru-RU" sz="2000" dirty="0" err="1" smtClean="0">
                <a:latin typeface="Calibri Light" pitchFamily="34" charset="0"/>
              </a:rPr>
              <a:t>человек.Оловяннинцы</a:t>
            </a:r>
            <a:r>
              <a:rPr lang="ru-RU" sz="2000" dirty="0" smtClean="0">
                <a:latin typeface="Calibri Light" pitchFamily="34" charset="0"/>
              </a:rPr>
              <a:t> гордятся Героем Советского Союза Перовым Дмитрием Михайловичем. В 1942 г. был призван на фронт и под Витебском в местечке </a:t>
            </a:r>
            <a:r>
              <a:rPr lang="ru-RU" sz="2000" dirty="0" err="1" smtClean="0">
                <a:latin typeface="Calibri Light" pitchFamily="34" charset="0"/>
              </a:rPr>
              <a:t>Ужлятино-Горбачи</a:t>
            </a:r>
            <a:r>
              <a:rPr lang="ru-RU" sz="2000" dirty="0" smtClean="0">
                <a:latin typeface="Calibri Light" pitchFamily="34" charset="0"/>
              </a:rPr>
              <a:t> спас от взрыва склада с боеприпасами и 4 реактивных установки «Катюша». Произошло это3.02.1944 г. Награду ему вручал в Москве маршал артиллерии Н.Н.Воронов</a:t>
            </a:r>
            <a:r>
              <a:rPr lang="ru-RU" sz="2000" dirty="0" smtClean="0"/>
              <a:t>. Из </a:t>
            </a:r>
            <a:r>
              <a:rPr lang="ru-RU" sz="2000" dirty="0" err="1" smtClean="0">
                <a:latin typeface="Calibri Light" pitchFamily="34" charset="0"/>
              </a:rPr>
              <a:t>Оловяннинского</a:t>
            </a:r>
            <a:r>
              <a:rPr lang="ru-RU" sz="2000" dirty="0" smtClean="0">
                <a:latin typeface="Calibri Light" pitchFamily="34" charset="0"/>
              </a:rPr>
              <a:t> района был призван на фронт  </a:t>
            </a:r>
            <a:r>
              <a:rPr lang="ru-RU" sz="2000" dirty="0" err="1" smtClean="0">
                <a:latin typeface="Calibri Light" pitchFamily="34" charset="0"/>
              </a:rPr>
              <a:t>Пляскин</a:t>
            </a:r>
            <a:r>
              <a:rPr lang="ru-RU" sz="2000" dirty="0" smtClean="0">
                <a:latin typeface="Calibri Light" pitchFamily="34" charset="0"/>
              </a:rPr>
              <a:t> Иван Андреевич – полный кавалер ордена </a:t>
            </a:r>
            <a:r>
              <a:rPr lang="ru-RU" sz="2000" dirty="0" err="1" smtClean="0">
                <a:latin typeface="Calibri Light" pitchFamily="34" charset="0"/>
              </a:rPr>
              <a:t>Славы.В</a:t>
            </a:r>
            <a:r>
              <a:rPr lang="ru-RU" sz="2000" dirty="0" smtClean="0">
                <a:latin typeface="Calibri Light" pitchFamily="34" charset="0"/>
              </a:rPr>
              <a:t> Оловянной родился Кудрявцев Алексей Прокопьевич – полный кавалер ордена Славы. В Оловянной долгие годы жил и работал </a:t>
            </a:r>
            <a:r>
              <a:rPr lang="ru-RU" sz="2000" dirty="0" err="1" smtClean="0">
                <a:latin typeface="Calibri Light" pitchFamily="34" charset="0"/>
              </a:rPr>
              <a:t>Колимбет</a:t>
            </a:r>
            <a:r>
              <a:rPr lang="ru-RU" sz="2000" dirty="0" smtClean="0">
                <a:latin typeface="Calibri Light" pitchFamily="34" charset="0"/>
              </a:rPr>
              <a:t> Трофим Андреевич – единственный фронтовик в районе, награжденный полководческими орденами Суворова и Кутузова. В 1966 г. в </a:t>
            </a:r>
            <a:r>
              <a:rPr lang="ru-RU" sz="2000" dirty="0" err="1" smtClean="0">
                <a:latin typeface="Calibri Light" pitchFamily="34" charset="0"/>
              </a:rPr>
              <a:t>Безречной</a:t>
            </a:r>
            <a:r>
              <a:rPr lang="ru-RU" sz="2000" dirty="0" smtClean="0">
                <a:latin typeface="Calibri Light" pitchFamily="34" charset="0"/>
              </a:rPr>
              <a:t> проживал Иванов Василий </a:t>
            </a:r>
            <a:r>
              <a:rPr lang="ru-RU" sz="2000" dirty="0" err="1" smtClean="0">
                <a:latin typeface="Calibri Light" pitchFamily="34" charset="0"/>
              </a:rPr>
              <a:t>Харламович</a:t>
            </a:r>
            <a:r>
              <a:rPr lang="ru-RU" sz="2000" dirty="0" smtClean="0">
                <a:latin typeface="Calibri Light" pitchFamily="34" charset="0"/>
              </a:rPr>
              <a:t>, которому 9 мая 1965 г. министр обороны подарил золотые часы с гравировкой «Герою Советского Союза Василию </a:t>
            </a:r>
            <a:r>
              <a:rPr lang="ru-RU" sz="2000" dirty="0" err="1" smtClean="0">
                <a:latin typeface="Calibri Light" pitchFamily="34" charset="0"/>
              </a:rPr>
              <a:t>Харламовичу</a:t>
            </a:r>
            <a:r>
              <a:rPr lang="ru-RU" sz="2000" dirty="0" smtClean="0">
                <a:latin typeface="Calibri Light" pitchFamily="34" charset="0"/>
              </a:rPr>
              <a:t> от ЦК КПСС и правительства в честь 20-летия Победы в Великой Отечественной войне». Он был механиком – водителем танка Т-34 и уничтожил на р. </a:t>
            </a:r>
            <a:r>
              <a:rPr lang="ru-RU" sz="2000" dirty="0" err="1" smtClean="0">
                <a:latin typeface="Calibri Light" pitchFamily="34" charset="0"/>
              </a:rPr>
              <a:t>Сирет</a:t>
            </a:r>
            <a:r>
              <a:rPr lang="ru-RU" sz="2000" dirty="0" smtClean="0">
                <a:latin typeface="Calibri Light" pitchFamily="34" charset="0"/>
              </a:rPr>
              <a:t> батарею немцев, которая должна была взорвать </a:t>
            </a:r>
            <a:r>
              <a:rPr lang="ru-RU" sz="2000" dirty="0" smtClean="0"/>
              <a:t>мост</a:t>
            </a:r>
            <a:endParaRPr lang="ru-RU" sz="2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Послевоенные годы.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4900" dirty="0" smtClean="0">
                <a:latin typeface="Calibri Light" pitchFamily="34" charset="0"/>
              </a:rPr>
              <a:t>. </a:t>
            </a:r>
            <a:r>
              <a:rPr lang="ru-RU" sz="6400" dirty="0" smtClean="0">
                <a:latin typeface="Calibri Light" pitchFamily="34" charset="0"/>
              </a:rPr>
              <a:t>В 1948 году 8 жителей </a:t>
            </a:r>
            <a:r>
              <a:rPr lang="ru-RU" sz="6400" dirty="0" err="1" smtClean="0">
                <a:latin typeface="Calibri Light" pitchFamily="34" charset="0"/>
              </a:rPr>
              <a:t>Оловяннинского</a:t>
            </a:r>
            <a:r>
              <a:rPr lang="ru-RU" sz="6400" dirty="0" smtClean="0">
                <a:latin typeface="Calibri Light" pitchFamily="34" charset="0"/>
              </a:rPr>
              <a:t> района получили высокое звание Героя Социалистического труда: Каменев Михаил Иванович – секретарь </a:t>
            </a:r>
            <a:r>
              <a:rPr lang="ru-RU" sz="6400" dirty="0" err="1" smtClean="0">
                <a:latin typeface="Calibri Light" pitchFamily="34" charset="0"/>
              </a:rPr>
              <a:t>Оловяннинского</a:t>
            </a:r>
            <a:r>
              <a:rPr lang="ru-RU" sz="6400" dirty="0" smtClean="0">
                <a:latin typeface="Calibri Light" pitchFamily="34" charset="0"/>
              </a:rPr>
              <a:t> райкома партии, Попов Илья Георгиевич председатель </a:t>
            </a:r>
            <a:r>
              <a:rPr lang="ru-RU" sz="6400" dirty="0" err="1" smtClean="0">
                <a:latin typeface="Calibri Light" pitchFamily="34" charset="0"/>
              </a:rPr>
              <a:t>РИКа</a:t>
            </a:r>
            <a:r>
              <a:rPr lang="ru-RU" sz="6400" dirty="0" smtClean="0">
                <a:latin typeface="Calibri Light" pitchFamily="34" charset="0"/>
              </a:rPr>
              <a:t>, </a:t>
            </a:r>
            <a:r>
              <a:rPr lang="ru-RU" sz="6400" dirty="0" err="1" smtClean="0">
                <a:latin typeface="Calibri Light" pitchFamily="34" charset="0"/>
              </a:rPr>
              <a:t>Гурулев</a:t>
            </a:r>
            <a:r>
              <a:rPr lang="ru-RU" sz="6400" dirty="0" smtClean="0">
                <a:latin typeface="Calibri Light" pitchFamily="34" charset="0"/>
              </a:rPr>
              <a:t> Егор </a:t>
            </a:r>
            <a:r>
              <a:rPr lang="ru-RU" sz="6400" dirty="0" err="1" smtClean="0">
                <a:latin typeface="Calibri Light" pitchFamily="34" charset="0"/>
              </a:rPr>
              <a:t>Евграфович</a:t>
            </a:r>
            <a:r>
              <a:rPr lang="ru-RU" sz="6400" dirty="0" smtClean="0">
                <a:latin typeface="Calibri Light" pitchFamily="34" charset="0"/>
              </a:rPr>
              <a:t>, Колпаков Николай </a:t>
            </a:r>
            <a:r>
              <a:rPr lang="ru-RU" sz="6400" dirty="0" err="1" smtClean="0">
                <a:latin typeface="Calibri Light" pitchFamily="34" charset="0"/>
              </a:rPr>
              <a:t>Карпович</a:t>
            </a:r>
            <a:r>
              <a:rPr lang="ru-RU" sz="6400" dirty="0" smtClean="0">
                <a:latin typeface="Calibri Light" pitchFamily="34" charset="0"/>
              </a:rPr>
              <a:t>, </a:t>
            </a:r>
            <a:r>
              <a:rPr lang="ru-RU" sz="6400" dirty="0" err="1" smtClean="0">
                <a:latin typeface="Calibri Light" pitchFamily="34" charset="0"/>
              </a:rPr>
              <a:t>Литвинцев</a:t>
            </a:r>
            <a:r>
              <a:rPr lang="ru-RU" sz="6400" dirty="0" smtClean="0">
                <a:latin typeface="Calibri Light" pitchFamily="34" charset="0"/>
              </a:rPr>
              <a:t> Иван Филимонович, </a:t>
            </a:r>
            <a:r>
              <a:rPr lang="ru-RU" sz="6400" dirty="0" err="1" smtClean="0">
                <a:latin typeface="Calibri Light" pitchFamily="34" charset="0"/>
              </a:rPr>
              <a:t>Немтаев</a:t>
            </a:r>
            <a:r>
              <a:rPr lang="ru-RU" sz="6400" dirty="0" smtClean="0">
                <a:latin typeface="Calibri Light" pitchFamily="34" charset="0"/>
              </a:rPr>
              <a:t> </a:t>
            </a:r>
            <a:r>
              <a:rPr lang="ru-RU" sz="6400" dirty="0" err="1" smtClean="0">
                <a:latin typeface="Calibri Light" pitchFamily="34" charset="0"/>
              </a:rPr>
              <a:t>Арсен</a:t>
            </a:r>
            <a:r>
              <a:rPr lang="ru-RU" sz="6400" dirty="0" smtClean="0">
                <a:latin typeface="Calibri Light" pitchFamily="34" charset="0"/>
              </a:rPr>
              <a:t>, </a:t>
            </a:r>
            <a:r>
              <a:rPr lang="ru-RU" sz="6400" dirty="0" err="1" smtClean="0">
                <a:latin typeface="Calibri Light" pitchFamily="34" charset="0"/>
              </a:rPr>
              <a:t>Ядрищенский</a:t>
            </a:r>
            <a:r>
              <a:rPr lang="ru-RU" sz="6400" dirty="0" smtClean="0">
                <a:latin typeface="Calibri Light" pitchFamily="34" charset="0"/>
              </a:rPr>
              <a:t> Анисим Михайлович, </a:t>
            </a:r>
            <a:r>
              <a:rPr lang="ru-RU" sz="6400" dirty="0" err="1" smtClean="0">
                <a:latin typeface="Calibri Light" pitchFamily="34" charset="0"/>
              </a:rPr>
              <a:t>Данзанов</a:t>
            </a:r>
            <a:r>
              <a:rPr lang="ru-RU" sz="6400" dirty="0" smtClean="0">
                <a:latin typeface="Calibri Light" pitchFamily="34" charset="0"/>
              </a:rPr>
              <a:t> </a:t>
            </a:r>
            <a:r>
              <a:rPr lang="ru-RU" sz="6400" dirty="0" err="1" smtClean="0">
                <a:latin typeface="Calibri Light" pitchFamily="34" charset="0"/>
              </a:rPr>
              <a:t>Бадма</a:t>
            </a:r>
            <a:r>
              <a:rPr lang="ru-RU" sz="6400" dirty="0" smtClean="0">
                <a:latin typeface="Calibri Light" pitchFamily="34" charset="0"/>
              </a:rPr>
              <a:t> </a:t>
            </a:r>
            <a:r>
              <a:rPr lang="ru-RU" sz="6400" dirty="0" err="1" smtClean="0">
                <a:latin typeface="Calibri Light" pitchFamily="34" charset="0"/>
              </a:rPr>
              <a:t>Цыренович</a:t>
            </a:r>
            <a:r>
              <a:rPr lang="ru-RU" sz="6400" dirty="0" smtClean="0">
                <a:latin typeface="Calibri Light" pitchFamily="34" charset="0"/>
              </a:rPr>
              <a:t>. В 1947 году появился районный дом культуры, работает до сих пор. Старейший в Оловянной железнодорожный клуб Октябрьской революции (КОР), построенный комсомольцами в 1922 году и преданный заводу ПТО в 1961 г. из-за пожара в 1981 году прекратил свою работу. С 1961 года в Оловянной и по району появилось автобусное сообщение. С 1963 года появилось телевидение. 80-ые годы – лучшие годы развития </a:t>
            </a:r>
            <a:r>
              <a:rPr lang="ru-RU" sz="6400" dirty="0" err="1" smtClean="0">
                <a:latin typeface="Calibri Light" pitchFamily="34" charset="0"/>
              </a:rPr>
              <a:t>Оловяннинского</a:t>
            </a:r>
            <a:r>
              <a:rPr lang="ru-RU" sz="6400" dirty="0" smtClean="0">
                <a:latin typeface="Calibri Light" pitchFamily="34" charset="0"/>
              </a:rPr>
              <a:t> района. В 1985 году колхозы: Дружба (Аренда), Им. Ильича (Долгокыча), Объединение (</a:t>
            </a:r>
            <a:r>
              <a:rPr lang="ru-RU" sz="6400" dirty="0" err="1" smtClean="0">
                <a:latin typeface="Calibri Light" pitchFamily="34" charset="0"/>
              </a:rPr>
              <a:t>Турга</a:t>
            </a:r>
            <a:r>
              <a:rPr lang="ru-RU" sz="6400" dirty="0" smtClean="0">
                <a:latin typeface="Calibri Light" pitchFamily="34" charset="0"/>
              </a:rPr>
              <a:t>), Советская Россия (</a:t>
            </a:r>
            <a:r>
              <a:rPr lang="ru-RU" sz="6400" dirty="0" err="1" smtClean="0">
                <a:latin typeface="Calibri Light" pitchFamily="34" charset="0"/>
              </a:rPr>
              <a:t>Бурулятуй</a:t>
            </a:r>
            <a:r>
              <a:rPr lang="ru-RU" sz="6400" dirty="0" smtClean="0">
                <a:latin typeface="Calibri Light" pitchFamily="34" charset="0"/>
              </a:rPr>
              <a:t>) и совхозы: Заря (Заря), Забайкальский (</a:t>
            </a:r>
            <a:r>
              <a:rPr lang="ru-RU" sz="6400" dirty="0" err="1" smtClean="0">
                <a:latin typeface="Calibri Light" pitchFamily="34" charset="0"/>
              </a:rPr>
              <a:t>Булум</a:t>
            </a:r>
            <a:r>
              <a:rPr lang="ru-RU" sz="6400" dirty="0" smtClean="0">
                <a:latin typeface="Calibri Light" pitchFamily="34" charset="0"/>
              </a:rPr>
              <a:t>), Откормочный (</a:t>
            </a:r>
            <a:r>
              <a:rPr lang="ru-RU" sz="6400" dirty="0" err="1" smtClean="0">
                <a:latin typeface="Calibri Light" pitchFamily="34" charset="0"/>
              </a:rPr>
              <a:t>Ононск</a:t>
            </a:r>
            <a:r>
              <a:rPr lang="ru-RU" sz="6400" dirty="0" smtClean="0">
                <a:latin typeface="Calibri Light" pitchFamily="34" charset="0"/>
              </a:rPr>
              <a:t>), </a:t>
            </a:r>
            <a:r>
              <a:rPr lang="ru-RU" sz="6400" dirty="0" err="1" smtClean="0">
                <a:latin typeface="Calibri Light" pitchFamily="34" charset="0"/>
              </a:rPr>
              <a:t>Улятуйский</a:t>
            </a:r>
            <a:r>
              <a:rPr lang="ru-RU" sz="6400" dirty="0" smtClean="0">
                <a:latin typeface="Calibri Light" pitchFamily="34" charset="0"/>
              </a:rPr>
              <a:t> (</a:t>
            </a:r>
            <a:r>
              <a:rPr lang="ru-RU" sz="6400" dirty="0" err="1" smtClean="0">
                <a:latin typeface="Calibri Light" pitchFamily="34" charset="0"/>
              </a:rPr>
              <a:t>Улятуй</a:t>
            </a:r>
            <a:r>
              <a:rPr lang="ru-RU" sz="6400" dirty="0" smtClean="0">
                <a:latin typeface="Calibri Light" pitchFamily="34" charset="0"/>
              </a:rPr>
              <a:t>), </a:t>
            </a:r>
            <a:r>
              <a:rPr lang="ru-RU" sz="6400" dirty="0" err="1" smtClean="0">
                <a:latin typeface="Calibri Light" pitchFamily="34" charset="0"/>
              </a:rPr>
              <a:t>Улан-Цацыкский</a:t>
            </a:r>
            <a:r>
              <a:rPr lang="ru-RU" sz="6400" dirty="0" smtClean="0">
                <a:latin typeface="Calibri Light" pitchFamily="34" charset="0"/>
              </a:rPr>
              <a:t> (</a:t>
            </a:r>
            <a:r>
              <a:rPr lang="ru-RU" sz="6400" dirty="0" err="1" smtClean="0">
                <a:latin typeface="Calibri Light" pitchFamily="34" charset="0"/>
              </a:rPr>
              <a:t>Улан-Цацык</a:t>
            </a:r>
            <a:r>
              <a:rPr lang="ru-RU" sz="6400" dirty="0" smtClean="0">
                <a:latin typeface="Calibri Light" pitchFamily="34" charset="0"/>
              </a:rPr>
              <a:t>), </a:t>
            </a:r>
            <a:r>
              <a:rPr lang="ru-RU" sz="6400" dirty="0" err="1" smtClean="0">
                <a:latin typeface="Calibri Light" pitchFamily="34" charset="0"/>
              </a:rPr>
              <a:t>Шаранайский</a:t>
            </a:r>
            <a:r>
              <a:rPr lang="ru-RU" sz="6400" dirty="0" smtClean="0">
                <a:latin typeface="Calibri Light" pitchFamily="34" charset="0"/>
              </a:rPr>
              <a:t> (В. </a:t>
            </a:r>
            <a:r>
              <a:rPr lang="ru-RU" sz="6400" dirty="0" err="1" smtClean="0">
                <a:latin typeface="Calibri Light" pitchFamily="34" charset="0"/>
              </a:rPr>
              <a:t>Шаранай</a:t>
            </a:r>
            <a:r>
              <a:rPr lang="ru-RU" sz="6400" dirty="0" smtClean="0">
                <a:latin typeface="Calibri Light" pitchFamily="34" charset="0"/>
              </a:rPr>
              <a:t>) вместе произвели: мяса – 3012 тонн, молока – 4532 тонны, шерсти – 582 тонны, зерна 63 377 тонн, картофеля 714 тонн, овощей 274 тонны. Забайкальский завод подъемно-транспортного оборудования, созданный в сентябре 1961 г. на базе паровозного и вагонного депо ст. Оловянная в 1998 году выпустил 10 тыс. кранов и свою продукцию отправлял в 47 стран мира. </a:t>
            </a:r>
            <a:r>
              <a:rPr lang="ru-RU" sz="6400" dirty="0" err="1" smtClean="0">
                <a:latin typeface="Calibri Light" pitchFamily="34" charset="0"/>
              </a:rPr>
              <a:t>Калангуйский</a:t>
            </a:r>
            <a:r>
              <a:rPr lang="ru-RU" sz="6400" dirty="0" smtClean="0">
                <a:latin typeface="Calibri Light" pitchFamily="34" charset="0"/>
              </a:rPr>
              <a:t> </a:t>
            </a:r>
            <a:r>
              <a:rPr lang="ru-RU" sz="6400" dirty="0" err="1" smtClean="0">
                <a:latin typeface="Calibri Light" pitchFamily="34" charset="0"/>
              </a:rPr>
              <a:t>плавико-шпатовый</a:t>
            </a:r>
            <a:r>
              <a:rPr lang="ru-RU" sz="6400" dirty="0" smtClean="0">
                <a:latin typeface="Calibri Light" pitchFamily="34" charset="0"/>
              </a:rPr>
              <a:t> комбинат добыл в 1985 г. 184 тонны руды для металлургической и химической промышленности СССР, к сожалению, с 1994 года он не работает</a:t>
            </a:r>
            <a:r>
              <a:rPr lang="ru-RU" sz="4000" dirty="0" smtClean="0">
                <a:latin typeface="Calibri Light" pitchFamily="34" charset="0"/>
              </a:rPr>
              <a:t>.</a:t>
            </a:r>
            <a:endParaRPr lang="ru-RU" sz="4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272</TotalTime>
  <Words>1342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ОЛОВЯННИНСКОМУ РАЙОНУ – 95 лет</vt:lpstr>
      <vt:lpstr>История создания :</vt:lpstr>
      <vt:lpstr>Слайд 3</vt:lpstr>
      <vt:lpstr>Наши железнодорожные поселения:</vt:lpstr>
      <vt:lpstr>Революционный поселок:</vt:lpstr>
      <vt:lpstr>Образование поселка.</vt:lpstr>
      <vt:lpstr>Колхозы Оловяннинского района к 50-м годам:</vt:lpstr>
      <vt:lpstr>Великая Отечественная война</vt:lpstr>
      <vt:lpstr>Послевоенные годы.</vt:lpstr>
      <vt:lpstr>До наших дней.</vt:lpstr>
      <vt:lpstr>Современность.</vt:lpstr>
      <vt:lpstr>ХРАМ СВ.НИКОЛАЯ ЧУДОТВОРЦА С В-ШАРАНАЙ</vt:lpstr>
      <vt:lpstr>Харанорская грэс</vt:lpstr>
      <vt:lpstr>ХРАМ ЦАРЕВИЧА ДМИТРИЯ УГЛИЧСКОГО П.ЯСНОГОРСК</vt:lpstr>
      <vt:lpstr>Церковь с. курунзулай</vt:lpstr>
      <vt:lpstr>ПАМЯТНИК ТАНКИСТАМ ВОВ </vt:lpstr>
      <vt:lpstr>ШУНДУЯ</vt:lpstr>
      <vt:lpstr>ЯСНОГОРСК</vt:lpstr>
      <vt:lpstr>Слайд 19</vt:lpstr>
      <vt:lpstr>БУЛУМ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ОЛОВЯННИНСКОМУ РАЙОНУ – 95 лет</dc:title>
  <dc:creator>Библиотека</dc:creator>
  <cp:lastModifiedBy>Библиотека</cp:lastModifiedBy>
  <cp:revision>37</cp:revision>
  <dcterms:created xsi:type="dcterms:W3CDTF">2021-09-24T02:53:05Z</dcterms:created>
  <dcterms:modified xsi:type="dcterms:W3CDTF">2021-09-29T07:17:59Z</dcterms:modified>
</cp:coreProperties>
</file>